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60" r:id="rId3"/>
    <p:sldId id="269" r:id="rId4"/>
    <p:sldId id="298" r:id="rId5"/>
    <p:sldId id="266" r:id="rId6"/>
    <p:sldId id="261" r:id="rId7"/>
    <p:sldId id="262" r:id="rId8"/>
    <p:sldId id="263" r:id="rId9"/>
    <p:sldId id="299" r:id="rId10"/>
    <p:sldId id="301" r:id="rId11"/>
    <p:sldId id="302" r:id="rId12"/>
    <p:sldId id="303" r:id="rId13"/>
    <p:sldId id="300" r:id="rId14"/>
    <p:sldId id="306" r:id="rId15"/>
    <p:sldId id="304" r:id="rId16"/>
    <p:sldId id="305" r:id="rId17"/>
    <p:sldId id="308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818" autoAdjust="0"/>
  </p:normalViewPr>
  <p:slideViewPr>
    <p:cSldViewPr snapToGrid="0">
      <p:cViewPr varScale="1">
        <p:scale>
          <a:sx n="56" d="100"/>
          <a:sy n="56" d="100"/>
        </p:scale>
        <p:origin x="10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F1163-9B65-4702-9790-CA209A4E36A1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6404-F6EE-47D9-9871-BC2341F88509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9021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assessing the country’s readiness to embrace cybersecurity, we are guided by the traditional framework of People-Process-Technology.</a:t>
            </a:r>
          </a:p>
          <a:p>
            <a:r>
              <a:rPr lang="en-US" dirty="0"/>
              <a:t>People includes everybody, from senior management all the way down the totem pole of workers who use an organization’s ICT, including third party.</a:t>
            </a:r>
          </a:p>
          <a:p>
            <a:r>
              <a:rPr lang="en-US" dirty="0"/>
              <a:t>Process encompasses cybersecurity policies and process including procedures, rules, and guidelines.</a:t>
            </a:r>
          </a:p>
          <a:p>
            <a:r>
              <a:rPr lang="en-US" dirty="0"/>
              <a:t>Technology are the technology solutions employed or to be employed in securing an organizations system (hardware and software) and data assets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06404-F6EE-47D9-9871-BC2341F88509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84304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7d99f14ed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g17d99f14edd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1" name="Google Shape;221;g17d99f14edd_0_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2123b44cd9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g22123b44cd9_0_9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>
                <a:latin typeface="Cambria"/>
                <a:ea typeface="Cambria"/>
                <a:cs typeface="Cambria"/>
                <a:sym typeface="Cambria"/>
              </a:rPr>
              <a:t>Both leaders and technical personnel identified the same factors that affect implementation challenges to information security.</a:t>
            </a:r>
            <a:endParaRPr/>
          </a:p>
        </p:txBody>
      </p:sp>
      <p:sp>
        <p:nvSpPr>
          <p:cNvPr id="200" name="Google Shape;200;g22123b44cd9_0_9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2123b44cd9_0_10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0" name="Google Shape;210;g22123b44cd9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the other hand, the Philippines’ Data Privacy Act of 2012 requires the implementation of physical, organizational, and technical security measures to protect and secure personal information and sensitive personal information.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06404-F6EE-47D9-9871-BC2341F88509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52037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People-Process-Technology aligned with Organizational-Physical-Technical Security Measures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06404-F6EE-47D9-9871-BC2341F88509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02084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Then, we look at the cybersecurity layers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06404-F6EE-47D9-9871-BC2341F88509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55772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consider the full spectrum of workers in an organization who use ICT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06404-F6EE-47D9-9871-BC2341F88509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44577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38fd888b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238fd888b5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9" name="Google Shape;169;g238fd888b5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57a25d55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9" name="Google Shape;179;g257a25d55a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1">
                <a:latin typeface="Cambria"/>
                <a:ea typeface="Cambria"/>
                <a:cs typeface="Cambria"/>
                <a:sym typeface="Cambria"/>
              </a:rPr>
              <a:t>There is a lack of knowledge of national information security policies and international standards.</a:t>
            </a: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 About 60% of the respondents are not aware of the DICT policies on information security. Only 1/3 of the respondents said their agencies have information security certifications. Half do not have a bring-your-own-device (BYOD) policy at a time when remote work was necessary.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 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1">
                <a:latin typeface="Cambria"/>
                <a:ea typeface="Cambria"/>
                <a:cs typeface="Cambria"/>
                <a:sym typeface="Cambria"/>
              </a:rPr>
              <a:t>The organizational capacity of government agencies is low. </a:t>
            </a: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About</a:t>
            </a:r>
            <a:r>
              <a:rPr lang="en-US" sz="1800" b="1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65% </a:t>
            </a: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said they do not have an organized Computer Emergency Response Team (CERT), while only a handful of the government’s technical personnel have an information security certification</a:t>
            </a:r>
            <a:r>
              <a:rPr lang="en-US" sz="18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 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1">
                <a:latin typeface="Cambria"/>
                <a:ea typeface="Cambria"/>
                <a:cs typeface="Cambria"/>
                <a:sym typeface="Cambria"/>
              </a:rPr>
              <a:t>The government lacks the necessary cybersecurity skills and expertise</a:t>
            </a:r>
            <a:r>
              <a:rPr lang="en-US" sz="1800">
                <a:latin typeface="Cambria"/>
                <a:ea typeface="Cambria"/>
                <a:cs typeface="Cambria"/>
                <a:sym typeface="Cambria"/>
              </a:rPr>
              <a:t>. Less than half of the respondents said their agency’s information security team are familiar with cloud security, mobile security, and BYOD security at a time when the government itself is pushing for a shift to the cloud and the pandemic requires government employees to work remotely. Even fewer have actual experience in dealing with these information security issues. According to 1/3 of the respondents, it takes 3 to 6 months to fill up an information security position. </a:t>
            </a:r>
            <a:endParaRPr sz="18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0" name="Google Shape;180;g257a25d55aa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57a25d55aa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257a25d55aa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mbria"/>
              <a:buNone/>
            </a:pPr>
            <a:r>
              <a:rPr lang="en-US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could indicate the need to upgrade and upskill even the IT personnel on cybersecurity issues and expertise. </a:t>
            </a:r>
            <a:endParaRPr/>
          </a:p>
        </p:txBody>
      </p:sp>
      <p:sp>
        <p:nvSpPr>
          <p:cNvPr id="190" name="Google Shape;190;g257a25d55aa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40747b6b4d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140747b6b4d_0_10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g140747b6b4d_0_10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9200-7DEC-5944-3BAB-F146BF1A3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E4B68B-1F4A-7106-D5E7-2A1F04A25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8F045-22FF-64A8-FB6C-188ADF1D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820B9-1563-3BAD-3E5A-F0B64EF2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035A2-3C32-250D-2302-C6E64C3C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1822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9F1AE-5121-424D-CAC2-24F8407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AB43C-A6BB-62DE-02C6-4CD022EDF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06C01-F975-CA32-FF52-97F9C9CB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CBC09-F292-0A56-3943-F950E990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4176A-36B8-AB58-4BD5-FAECDCB80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9092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44864-834E-6C9C-EA9A-717A33A64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6E845-A5A3-3496-F3BA-0532F7E6F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C63D7-1530-B4AD-F5EB-E838462FC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B8C64-F946-3461-BAD7-A549E4279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AFE37-D1FF-545E-E9B8-72101D4C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931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33B60-6712-6CE3-7D27-B2B1BC323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C72CF-DC64-9410-7062-24850486D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674F0-0C01-358B-755F-4A88AC25B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A6C9C-B564-7F47-0BC8-80B7F2FDB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36D0B-C35C-DE9F-A4F8-297875A0F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4398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B98C8-1C5C-EB3E-C6CB-91722A7E7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C4314-8679-EEE3-57A4-32077534D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84C1A-427D-B648-F7C7-05BEAB97D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DDF20-6F5C-957C-4A9F-C59928C3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4454A-2CDD-1EA8-2D79-5FE4EE51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3771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C2D56-FD59-594F-B9FF-0BD7AB6E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8926-6ED8-F399-DDC7-0C8E70B8F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B3CDC-0F1A-DF46-085B-3F6282BF5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CDBE58-4B55-71DB-C79D-338E28C6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0D5AA-A24C-D86E-1E65-3079FC70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C43B3-FA32-EE92-5FAC-4E8C3C2D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9887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B46EF-2DD3-7B9F-6F68-D62CC549D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BF5D1-5834-F975-F655-662485D42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21F55-8076-2C3D-2E82-0428522C8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4F8C9-8CCA-8B0E-D943-8427FB986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244216-706A-FFFF-DDFA-45CFFCC36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AC5B6-9F6B-84A5-AABC-FBDF74E9C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ECA03-6F48-9CC9-4E6B-2A11B0550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6B9208-F53C-8B70-C15D-176E442F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1125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A14B-C6E6-ADA2-5D51-EB8E2992A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5732D1-E3EE-F88D-1EEF-C243A2AF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88F7A6-4762-356B-06A3-8BB9F342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FF752-6435-400F-38A2-83C9E1E9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6087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AD01D8-1D34-2BE7-2994-E350FC452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898A2B-A76C-4BC1-76A1-7BAC98C5C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E6AA1-AD20-4E5A-075D-32B8AB72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9937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1784-85DA-975E-6C6F-EBC6F37B3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45AE4-CCDC-29A0-1F37-0F1FC3E55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3DE68-3582-0365-AB49-73DB4E43A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9C678-8934-E51B-D5C0-458DCC56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1539-F71D-46AB-A2C2-59D7FF0DA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3AC57-87C5-DD76-60F2-0B0EA4F8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9801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8F0F-B8A7-FADE-1C0F-A0B8A75BF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390869-AEBC-C267-EA47-FD493AC1B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41A90-3AED-62F8-31AC-9B6AD1E76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3BCEB-1285-35BE-2515-6F035E25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CE904-E940-B193-4370-19865000C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6A49A-AA28-8C35-5789-C453CDC67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414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858096-0E16-6794-2F0B-05AE6D90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AEF47-EE0F-8EBD-1FFB-5E7AB3C67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95DF0-C429-9070-E9B1-4D74729A1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1D1E3-ABA9-4839-A686-5075EC4603DA}" type="datetimeFigureOut">
              <a:rPr lang="en-PH" smtClean="0"/>
              <a:t>11/09/2023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8A334-613C-E110-8A81-B64F2577C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6F6F-E698-5CB0-02BE-B0CA71BB1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09B2-9613-4AA8-80A3-035D016DBEC6}" type="slidenum">
              <a:rPr lang="en-PH" smtClean="0"/>
              <a:t>‹#›</a:t>
            </a:fld>
            <a:endParaRPr lang="en-PH"/>
          </a:p>
        </p:txBody>
      </p:sp>
      <p:pic>
        <p:nvPicPr>
          <p:cNvPr id="7" name="Picture 2" descr="Open Photo">
            <a:extLst>
              <a:ext uri="{FF2B5EF4-FFF2-40B4-BE49-F238E27FC236}">
                <a16:creationId xmlns:a16="http://schemas.microsoft.com/office/drawing/2014/main" id="{4EBF30AC-0524-EEED-EC5C-F349256A92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043"/>
            <a:ext cx="1258957" cy="125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16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www.freepik.com/free-vector/portrait-young-employee-team_9650698.htm#query=people&amp;position=6&amp;from_view=keyword&amp;track=sph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stock.adobe.com/id/images/id/81017431?clickref=1011lwWIsrbF&amp;mv=affiliate&amp;mv2=pz&amp;as_camptype=&amp;as_channel=affiliate&amp;as_source=partnerize&amp;as_campaign=pdvectors" TargetMode="External"/><Relationship Id="rId4" Type="http://schemas.openxmlformats.org/officeDocument/2006/relationships/hyperlink" Target="https://creazilla.com/nodes/7793046-engranatges-clipart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reepik.com/free-vector/safe-data-isometric_6371525.htm" TargetMode="External"/><Relationship Id="rId5" Type="http://schemas.openxmlformats.org/officeDocument/2006/relationships/hyperlink" Target="https://www.alburolaw.com/organizational-security-measures-for-the-protection-of-personal-dat/" TargetMode="External"/><Relationship Id="rId4" Type="http://schemas.openxmlformats.org/officeDocument/2006/relationships/hyperlink" Target="https://www.freepik.com/free-vector/security-system-isometric_6089386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diamondit.pro/7-layers-of-cybersecurit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AD789-025F-821C-1DD3-D0F267C88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97007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Narrow" panose="020B0606020202030204" pitchFamily="34" charset="0"/>
              </a:rPr>
              <a:t>Challenges in Cybersecurity Implementation: A Philippine Perspective</a:t>
            </a:r>
            <a:endParaRPr lang="en-PH" sz="4400" dirty="0">
              <a:latin typeface="Arial Narrow" panose="020B06060202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4E4B9-942E-B31B-E28F-6FF5312C0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8072"/>
            <a:ext cx="9144000" cy="2141288"/>
          </a:xfrm>
        </p:spPr>
        <p:txBody>
          <a:bodyPr>
            <a:normAutofit lnSpcReduction="10000"/>
          </a:bodyPr>
          <a:lstStyle/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PH" dirty="0">
                <a:latin typeface="Arial Narrow" panose="020B0606020202030204" pitchFamily="34" charset="0"/>
              </a:rPr>
              <a:t>A presentation to the AP* Retreat @ APNIC 56</a:t>
            </a:r>
          </a:p>
          <a:p>
            <a:endParaRPr lang="en-PH" dirty="0">
              <a:latin typeface="Arial Narrow" panose="020B0606020202030204" pitchFamily="34" charset="0"/>
            </a:endParaRPr>
          </a:p>
          <a:p>
            <a:r>
              <a:rPr lang="en-PH" b="1" dirty="0">
                <a:latin typeface="Arial Narrow" panose="020B0606020202030204" pitchFamily="34" charset="0"/>
              </a:rPr>
              <a:t>Angel S. Averia, jr.</a:t>
            </a:r>
          </a:p>
          <a:p>
            <a:r>
              <a:rPr lang="en-PH" dirty="0">
                <a:latin typeface="Arial Narrow" panose="020B0606020202030204" pitchFamily="34" charset="0"/>
              </a:rPr>
              <a:t>President, Philippine Computer Emergency Response Team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BD25D4-8D7F-54FF-5DDC-F0D9545E8BAD}"/>
              </a:ext>
            </a:extLst>
          </p:cNvPr>
          <p:cNvSpPr/>
          <p:nvPr/>
        </p:nvSpPr>
        <p:spPr>
          <a:xfrm>
            <a:off x="0" y="5357191"/>
            <a:ext cx="1659835" cy="15008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5" name="Picture 2" descr="Open Photo">
            <a:extLst>
              <a:ext uri="{FF2B5EF4-FFF2-40B4-BE49-F238E27FC236}">
                <a16:creationId xmlns:a16="http://schemas.microsoft.com/office/drawing/2014/main" id="{023E3900-1D7C-28E9-15DC-0749435AF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697" y="0"/>
            <a:ext cx="2948606" cy="294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761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g238fd888b5e_0_0"/>
          <p:cNvCxnSpPr/>
          <p:nvPr/>
        </p:nvCxnSpPr>
        <p:spPr>
          <a:xfrm>
            <a:off x="3350623" y="907869"/>
            <a:ext cx="7602600" cy="0"/>
          </a:xfrm>
          <a:prstGeom prst="straightConnector1">
            <a:avLst/>
          </a:prstGeom>
          <a:noFill/>
          <a:ln w="38100" cap="flat" cmpd="sng">
            <a:solidFill>
              <a:srgbClr val="1D28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2" name="Google Shape;172;g238fd888b5e_0_0"/>
          <p:cNvSpPr txBox="1"/>
          <p:nvPr/>
        </p:nvSpPr>
        <p:spPr>
          <a:xfrm>
            <a:off x="3242470" y="261550"/>
            <a:ext cx="85545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1D2856"/>
              </a:buClr>
              <a:buSzPts val="3600"/>
            </a:pPr>
            <a:r>
              <a:rPr lang="en-US" sz="3600" b="1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How does the PH gov’t fare?</a:t>
            </a:r>
            <a:endParaRPr sz="3600" b="1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238fd888b5e_0_0"/>
          <p:cNvSpPr/>
          <p:nvPr/>
        </p:nvSpPr>
        <p:spPr>
          <a:xfrm>
            <a:off x="3350623" y="1194303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238fd888b5e_0_0"/>
          <p:cNvSpPr txBox="1"/>
          <p:nvPr/>
        </p:nvSpPr>
        <p:spPr>
          <a:xfrm>
            <a:off x="3640295" y="1173175"/>
            <a:ext cx="80805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1D2856"/>
              </a:buClr>
              <a:buSzPts val="3600"/>
            </a:pPr>
            <a:r>
              <a:rPr lang="en-US" sz="2700" b="1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PH Govt Infosec Survey 2021</a:t>
            </a:r>
            <a:endParaRPr sz="27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238fd888b5e_0_0"/>
          <p:cNvSpPr txBox="1"/>
          <p:nvPr/>
        </p:nvSpPr>
        <p:spPr>
          <a:xfrm>
            <a:off x="3570120" y="1736150"/>
            <a:ext cx="8038800" cy="514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74650">
              <a:buClr>
                <a:srgbClr val="000000"/>
              </a:buClr>
              <a:buSzPts val="2300"/>
              <a:buFont typeface="Arial"/>
              <a:buChar char="●"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Government agencies have </a:t>
            </a:r>
            <a:r>
              <a:rPr lang="en-US" sz="2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awareness</a:t>
            </a: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cybersecurity posture, believe agency has </a:t>
            </a:r>
            <a:r>
              <a:rPr lang="en-US" sz="2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good ability to recover </a:t>
            </a: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information security incident, </a:t>
            </a:r>
            <a:r>
              <a:rPr lang="en-US" sz="23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BUT…</a:t>
            </a:r>
            <a:endParaRPr sz="23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>
              <a:lnSpc>
                <a:spcPct val="115000"/>
              </a:lnSpc>
              <a:buClr>
                <a:srgbClr val="000000"/>
              </a:buClr>
              <a:buSzPts val="1200"/>
            </a:pPr>
            <a:endParaRPr sz="12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74650">
              <a:buClr>
                <a:srgbClr val="000000"/>
              </a:buClr>
              <a:buSzPts val="2300"/>
              <a:buFont typeface="Arial"/>
              <a:buChar char="●"/>
            </a:pPr>
            <a:r>
              <a:rPr lang="en-US" sz="2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awareness</a:t>
            </a: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national policies, international standards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>
              <a:lnSpc>
                <a:spcPct val="115000"/>
              </a:lnSpc>
              <a:buClr>
                <a:srgbClr val="000000"/>
              </a:buClr>
              <a:buSzPts val="1200"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74650">
              <a:buClr>
                <a:srgbClr val="000000"/>
              </a:buClr>
              <a:buSzPts val="2300"/>
              <a:buFont typeface="Arial"/>
              <a:buChar char="●"/>
            </a:pPr>
            <a:r>
              <a:rPr lang="en-US" sz="2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 organizational capacity</a:t>
            </a: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lack of necessary cybersecurity skills and expertise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>
              <a:lnSpc>
                <a:spcPct val="115000"/>
              </a:lnSpc>
              <a:buClr>
                <a:srgbClr val="000000"/>
              </a:buClr>
              <a:buSzPts val="1200"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74650">
              <a:buClr>
                <a:srgbClr val="000000"/>
              </a:buClr>
              <a:buSzPts val="2300"/>
              <a:buFont typeface="Arial"/>
              <a:buChar char="●"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than half of agencies </a:t>
            </a:r>
            <a:r>
              <a:rPr lang="en-US" sz="2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have a Computer Emergency Response Team (CERT)</a:t>
            </a:r>
            <a:endParaRPr sz="23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>
              <a:lnSpc>
                <a:spcPct val="115000"/>
              </a:lnSpc>
              <a:buClr>
                <a:srgbClr val="000000"/>
              </a:buClr>
              <a:buSzPts val="1200"/>
            </a:pPr>
            <a:endParaRPr sz="12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68300"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US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Major gaps: </a:t>
            </a:r>
            <a:r>
              <a:rPr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 awareness, organizational capacity, cybersecurity skills, financial resources, leadership support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2200"/>
            </a:pP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238fd888b5e_0_0"/>
          <p:cNvSpPr txBox="1"/>
          <p:nvPr/>
        </p:nvSpPr>
        <p:spPr>
          <a:xfrm>
            <a:off x="294132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09AD99F-54AB-DC23-2F13-2B85A77B831B}"/>
              </a:ext>
            </a:extLst>
          </p:cNvPr>
          <p:cNvGrpSpPr/>
          <p:nvPr/>
        </p:nvGrpSpPr>
        <p:grpSpPr>
          <a:xfrm>
            <a:off x="99390" y="2075251"/>
            <a:ext cx="2847037" cy="2707499"/>
            <a:chOff x="1084847" y="1313830"/>
            <a:chExt cx="2847037" cy="2707499"/>
          </a:xfrm>
        </p:grpSpPr>
        <p:pic>
          <p:nvPicPr>
            <p:cNvPr id="3" name="Picture 2" descr="Portrait of young employee team">
              <a:extLst>
                <a:ext uri="{FF2B5EF4-FFF2-40B4-BE49-F238E27FC236}">
                  <a16:creationId xmlns:a16="http://schemas.microsoft.com/office/drawing/2014/main" id="{0A4178EB-2FF2-07E2-6380-CB271E0851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847" y="1313830"/>
              <a:ext cx="2847037" cy="189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100B950-FE4E-3B27-147D-EC61A23B42BB}"/>
                </a:ext>
              </a:extLst>
            </p:cNvPr>
            <p:cNvSpPr txBox="1"/>
            <p:nvPr/>
          </p:nvSpPr>
          <p:spPr>
            <a:xfrm>
              <a:off x="1084847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People</a:t>
              </a:r>
              <a:endParaRPr lang="en-PH" sz="2800" b="1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2" name="Google Shape;182;g257a25d55aa_0_0"/>
          <p:cNvCxnSpPr/>
          <p:nvPr/>
        </p:nvCxnSpPr>
        <p:spPr>
          <a:xfrm>
            <a:off x="3304903" y="907869"/>
            <a:ext cx="7602600" cy="0"/>
          </a:xfrm>
          <a:prstGeom prst="straightConnector1">
            <a:avLst/>
          </a:prstGeom>
          <a:noFill/>
          <a:ln w="38100" cap="flat" cmpd="sng">
            <a:solidFill>
              <a:srgbClr val="1D28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g257a25d55aa_0_0"/>
          <p:cNvSpPr txBox="1"/>
          <p:nvPr/>
        </p:nvSpPr>
        <p:spPr>
          <a:xfrm>
            <a:off x="3209108" y="261538"/>
            <a:ext cx="6444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600"/>
            </a:pPr>
            <a:r>
              <a:rPr lang="en-US" sz="3600" b="1">
                <a:solidFill>
                  <a:srgbClr val="1D2856"/>
                </a:solidFill>
                <a:latin typeface="Arial"/>
                <a:ea typeface="Arial"/>
                <a:cs typeface="Arial"/>
                <a:sym typeface="Arial"/>
              </a:rPr>
              <a:t>Cybersecurity Posture</a:t>
            </a:r>
            <a:endParaRPr sz="3600" b="1">
              <a:solidFill>
                <a:srgbClr val="1D285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g257a25d55aa_0_0"/>
          <p:cNvSpPr txBox="1"/>
          <p:nvPr/>
        </p:nvSpPr>
        <p:spPr>
          <a:xfrm>
            <a:off x="3451500" y="1793625"/>
            <a:ext cx="8457000" cy="37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400050">
              <a:buClr>
                <a:schemeClr val="dk1"/>
              </a:buClr>
              <a:buSzPts val="2700"/>
              <a:buFont typeface="Arial"/>
              <a:buChar char="•"/>
            </a:pPr>
            <a:r>
              <a:rPr lang="en-US" sz="2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65% have in-house infosecurity team/personnel</a:t>
            </a:r>
            <a:endParaRPr sz="2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indent="-381000">
              <a:spcBef>
                <a:spcPts val="1000"/>
              </a:spcBef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33% have dedicated team/personnel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indent="-381000"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24% have a single person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handling information security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>
              <a:buClr>
                <a:srgbClr val="000000"/>
              </a:buClr>
              <a:buSzPts val="2500"/>
            </a:pP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06400"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 out of 10 said their infosec unit “significantly understaffed”</a:t>
            </a:r>
            <a:endParaRPr sz="2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indent="-374650">
              <a:spcBef>
                <a:spcPts val="1000"/>
              </a:spcBef>
              <a:buClr>
                <a:schemeClr val="dk1"/>
              </a:buClr>
              <a:buSzPts val="2300"/>
              <a:buFont typeface="Arial"/>
              <a:buChar char="-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41% think they are somewhat understaffed</a:t>
            </a:r>
            <a:endParaRPr sz="23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>
              <a:buClr>
                <a:srgbClr val="000000"/>
              </a:buClr>
              <a:buSzPts val="2500"/>
            </a:pPr>
            <a:endParaRPr sz="27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257a25d55aa_0_0"/>
          <p:cNvSpPr txBox="1"/>
          <p:nvPr/>
        </p:nvSpPr>
        <p:spPr>
          <a:xfrm>
            <a:off x="3461657" y="1090691"/>
            <a:ext cx="7228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800" b="1">
                <a:solidFill>
                  <a:srgbClr val="0B5394"/>
                </a:solidFill>
              </a:rPr>
              <a:t>Personnel</a:t>
            </a:r>
            <a:endParaRPr sz="2800" b="1">
              <a:solidFill>
                <a:srgbClr val="0B5394"/>
              </a:solidFill>
            </a:endParaRPr>
          </a:p>
        </p:txBody>
      </p:sp>
      <p:sp>
        <p:nvSpPr>
          <p:cNvPr id="186" name="Google Shape;186;g257a25d55aa_0_0"/>
          <p:cNvSpPr/>
          <p:nvPr/>
        </p:nvSpPr>
        <p:spPr>
          <a:xfrm>
            <a:off x="3283801" y="1138701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100D579-153D-B01A-7F28-3610CBD86D97}"/>
              </a:ext>
            </a:extLst>
          </p:cNvPr>
          <p:cNvGrpSpPr/>
          <p:nvPr/>
        </p:nvGrpSpPr>
        <p:grpSpPr>
          <a:xfrm>
            <a:off x="99390" y="2075251"/>
            <a:ext cx="2847037" cy="2707499"/>
            <a:chOff x="1084847" y="1313830"/>
            <a:chExt cx="2847037" cy="2707499"/>
          </a:xfrm>
        </p:grpSpPr>
        <p:pic>
          <p:nvPicPr>
            <p:cNvPr id="3" name="Picture 2" descr="Portrait of young employee team">
              <a:extLst>
                <a:ext uri="{FF2B5EF4-FFF2-40B4-BE49-F238E27FC236}">
                  <a16:creationId xmlns:a16="http://schemas.microsoft.com/office/drawing/2014/main" id="{589F5F3F-D70F-9D34-EA88-1E619F2256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847" y="1313830"/>
              <a:ext cx="2847037" cy="189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E366194-0B72-1A46-E769-ACDEB791EAC7}"/>
                </a:ext>
              </a:extLst>
            </p:cNvPr>
            <p:cNvSpPr txBox="1"/>
            <p:nvPr/>
          </p:nvSpPr>
          <p:spPr>
            <a:xfrm>
              <a:off x="1084847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People</a:t>
              </a:r>
              <a:endParaRPr lang="en-PH" sz="2800" b="1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57a25d55aa_0_9"/>
          <p:cNvSpPr txBox="1"/>
          <p:nvPr/>
        </p:nvSpPr>
        <p:spPr>
          <a:xfrm>
            <a:off x="3404499" y="1090700"/>
            <a:ext cx="8421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2800" b="1">
                <a:solidFill>
                  <a:srgbClr val="0B5394"/>
                </a:solidFill>
              </a:rPr>
              <a:t>Computer Emergency Response Team (CERT)</a:t>
            </a:r>
            <a:endParaRPr sz="2800" b="1">
              <a:solidFill>
                <a:srgbClr val="0B5394"/>
              </a:solidFill>
            </a:endParaRPr>
          </a:p>
        </p:txBody>
      </p:sp>
      <p:sp>
        <p:nvSpPr>
          <p:cNvPr id="193" name="Google Shape;193;g257a25d55aa_0_9"/>
          <p:cNvSpPr/>
          <p:nvPr/>
        </p:nvSpPr>
        <p:spPr>
          <a:xfrm>
            <a:off x="3247753" y="1138701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4" name="Google Shape;194;g257a25d55aa_0_9"/>
          <p:cNvCxnSpPr/>
          <p:nvPr/>
        </p:nvCxnSpPr>
        <p:spPr>
          <a:xfrm>
            <a:off x="3247753" y="907869"/>
            <a:ext cx="7602600" cy="0"/>
          </a:xfrm>
          <a:prstGeom prst="straightConnector1">
            <a:avLst/>
          </a:prstGeom>
          <a:noFill/>
          <a:ln w="38100" cap="flat" cmpd="sng">
            <a:solidFill>
              <a:srgbClr val="1D28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5" name="Google Shape;195;g257a25d55aa_0_9"/>
          <p:cNvSpPr txBox="1"/>
          <p:nvPr/>
        </p:nvSpPr>
        <p:spPr>
          <a:xfrm>
            <a:off x="3151958" y="261538"/>
            <a:ext cx="6444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3600"/>
            </a:pPr>
            <a:r>
              <a:rPr lang="en-US" sz="3600" b="1">
                <a:solidFill>
                  <a:srgbClr val="1D2856"/>
                </a:solidFill>
                <a:latin typeface="Arial"/>
                <a:ea typeface="Arial"/>
                <a:cs typeface="Arial"/>
                <a:sym typeface="Arial"/>
              </a:rPr>
              <a:t>Cybersecurity Posture</a:t>
            </a:r>
            <a:endParaRPr sz="3600" b="1">
              <a:solidFill>
                <a:srgbClr val="1D285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g257a25d55aa_0_9"/>
          <p:cNvSpPr txBox="1"/>
          <p:nvPr/>
        </p:nvSpPr>
        <p:spPr>
          <a:xfrm>
            <a:off x="3247750" y="1948950"/>
            <a:ext cx="8457000" cy="40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81000"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 out of 10 </a:t>
            </a:r>
            <a:r>
              <a:rPr lang="en-US" sz="2400" b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don’t have</a:t>
            </a: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CERT</a:t>
            </a: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indent="-374650">
              <a:buClr>
                <a:schemeClr val="dk1"/>
              </a:buClr>
              <a:buSzPts val="2300"/>
              <a:buChar char="-"/>
            </a:pPr>
            <a:r>
              <a:rPr lang="en-US" sz="2300">
                <a:solidFill>
                  <a:schemeClr val="dk1"/>
                </a:solidFill>
              </a:rPr>
              <a:t>lack IT personnel; outdated procurement regulations</a:t>
            </a:r>
            <a:endParaRPr sz="2300">
              <a:solidFill>
                <a:schemeClr val="dk1"/>
              </a:solidFill>
            </a:endParaRPr>
          </a:p>
          <a:p>
            <a:pPr marL="1371600">
              <a:spcBef>
                <a:spcPts val="1000"/>
              </a:spcBef>
            </a:pPr>
            <a:endParaRPr sz="1100">
              <a:solidFill>
                <a:schemeClr val="dk1"/>
              </a:solidFill>
            </a:endParaRPr>
          </a:p>
          <a:p>
            <a:pPr marL="457200" indent="-381000" algn="just">
              <a:lnSpc>
                <a:spcPct val="116727"/>
              </a:lnSpc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2/3 of agencies with CERT are part of a Sectoral CERT.</a:t>
            </a:r>
            <a:endParaRPr sz="2400">
              <a:solidFill>
                <a:schemeClr val="dk1"/>
              </a:solidFill>
            </a:endParaRPr>
          </a:p>
          <a:p>
            <a:pPr marL="457200" algn="just">
              <a:lnSpc>
                <a:spcPct val="116727"/>
              </a:lnSpc>
              <a:spcBef>
                <a:spcPts val="800"/>
              </a:spcBef>
            </a:pPr>
            <a:endParaRPr sz="1100">
              <a:solidFill>
                <a:schemeClr val="dk1"/>
              </a:solidFill>
            </a:endParaRPr>
          </a:p>
          <a:p>
            <a:pPr marL="457200" indent="-381000" algn="just">
              <a:lnSpc>
                <a:spcPct val="116727"/>
              </a:lnSpc>
              <a:spcBef>
                <a:spcPts val="800"/>
              </a:spcBef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35% of agency CERTs had responded to an information security incident, in past 12 months;  almost half did not</a:t>
            </a:r>
            <a:endParaRPr sz="2400">
              <a:solidFill>
                <a:schemeClr val="dk1"/>
              </a:solidFill>
            </a:endParaRPr>
          </a:p>
          <a:p>
            <a:pPr marL="457200" algn="just">
              <a:lnSpc>
                <a:spcPct val="116727"/>
              </a:lnSpc>
              <a:spcBef>
                <a:spcPts val="800"/>
              </a:spcBef>
            </a:pPr>
            <a:endParaRPr sz="1100">
              <a:solidFill>
                <a:schemeClr val="dk1"/>
              </a:solidFill>
            </a:endParaRPr>
          </a:p>
          <a:p>
            <a:pPr marL="457200" indent="-381000" algn="just">
              <a:lnSpc>
                <a:spcPct val="116727"/>
              </a:lnSpc>
              <a:spcBef>
                <a:spcPts val="800"/>
              </a:spcBef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2 in 10 of agencies </a:t>
            </a:r>
            <a:r>
              <a:rPr lang="en-US" sz="2400" b="1">
                <a:solidFill>
                  <a:schemeClr val="dk1"/>
                </a:solidFill>
              </a:rPr>
              <a:t>“did not know”</a:t>
            </a:r>
            <a:r>
              <a:rPr lang="en-US" sz="2400">
                <a:solidFill>
                  <a:schemeClr val="dk1"/>
                </a:solidFill>
              </a:rPr>
              <a:t> if their CERT ever responded to an informations security incident</a:t>
            </a:r>
            <a:endParaRPr sz="2300">
              <a:solidFill>
                <a:schemeClr val="dk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A728FDF-2676-E62B-9130-406C3CF3F112}"/>
              </a:ext>
            </a:extLst>
          </p:cNvPr>
          <p:cNvGrpSpPr/>
          <p:nvPr/>
        </p:nvGrpSpPr>
        <p:grpSpPr>
          <a:xfrm>
            <a:off x="99390" y="2075251"/>
            <a:ext cx="2847037" cy="2707499"/>
            <a:chOff x="1084847" y="1313830"/>
            <a:chExt cx="2847037" cy="2707499"/>
          </a:xfrm>
        </p:grpSpPr>
        <p:pic>
          <p:nvPicPr>
            <p:cNvPr id="3" name="Picture 2" descr="Portrait of young employee team">
              <a:extLst>
                <a:ext uri="{FF2B5EF4-FFF2-40B4-BE49-F238E27FC236}">
                  <a16:creationId xmlns:a16="http://schemas.microsoft.com/office/drawing/2014/main" id="{E0C19062-678B-7B8A-72A2-20D83B70BD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847" y="1313830"/>
              <a:ext cx="2847037" cy="189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C6C341-8E39-9EB5-43A0-229CB6F04C07}"/>
                </a:ext>
              </a:extLst>
            </p:cNvPr>
            <p:cNvSpPr txBox="1"/>
            <p:nvPr/>
          </p:nvSpPr>
          <p:spPr>
            <a:xfrm>
              <a:off x="1084847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People</a:t>
              </a:r>
              <a:endParaRPr lang="en-PH" sz="2800" b="1"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Google Shape;158;g140747b6b4d_0_108"/>
          <p:cNvCxnSpPr/>
          <p:nvPr/>
        </p:nvCxnSpPr>
        <p:spPr>
          <a:xfrm>
            <a:off x="3202033" y="907869"/>
            <a:ext cx="7602600" cy="0"/>
          </a:xfrm>
          <a:prstGeom prst="straightConnector1">
            <a:avLst/>
          </a:prstGeom>
          <a:noFill/>
          <a:ln w="38100" cap="flat" cmpd="sng">
            <a:solidFill>
              <a:srgbClr val="1D28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9" name="Google Shape;159;g140747b6b4d_0_108"/>
          <p:cNvSpPr txBox="1"/>
          <p:nvPr/>
        </p:nvSpPr>
        <p:spPr>
          <a:xfrm>
            <a:off x="3093880" y="261550"/>
            <a:ext cx="7710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1D2856"/>
              </a:buClr>
              <a:buSzPts val="3600"/>
            </a:pPr>
            <a:r>
              <a:rPr lang="en-US" sz="3600" b="1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What are the current policies?</a:t>
            </a:r>
            <a:endParaRPr sz="3600" b="1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140747b6b4d_0_108"/>
          <p:cNvSpPr/>
          <p:nvPr/>
        </p:nvSpPr>
        <p:spPr>
          <a:xfrm>
            <a:off x="3202033" y="1270503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140747b6b4d_0_108"/>
          <p:cNvSpPr txBox="1"/>
          <p:nvPr/>
        </p:nvSpPr>
        <p:spPr>
          <a:xfrm>
            <a:off x="3081030" y="1194788"/>
            <a:ext cx="8567400" cy="2817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lvl="1" indent="-368300">
              <a:lnSpc>
                <a:spcPct val="115000"/>
              </a:lnSpc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Office of the President MO No. 37 s. 2001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368300">
              <a:lnSpc>
                <a:spcPct val="115000"/>
              </a:lnSpc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DoE Department Order No. 2004-02-002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368300">
              <a:lnSpc>
                <a:spcPct val="115000"/>
              </a:lnSpc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 10175 Cybercrime Prevention Act of 2012 Sec 2(j)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368300">
              <a:lnSpc>
                <a:spcPct val="115000"/>
              </a:lnSpc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National Cyber Security Plan 2004; 2022 (released 2017)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368300">
              <a:lnSpc>
                <a:spcPct val="115000"/>
              </a:lnSpc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DICT MC No. 005 (Aug 2017)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368300">
              <a:lnSpc>
                <a:spcPct val="115000"/>
              </a:lnSpc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 11479 The Anti-Terrorism Act of 2020 Sec 3(a)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368300">
              <a:lnSpc>
                <a:spcPct val="115000"/>
              </a:lnSpc>
              <a:buClr>
                <a:srgbClr val="000000"/>
              </a:buClr>
              <a:buSzPts val="2200"/>
              <a:buFont typeface="Arial"/>
              <a:buChar char="•"/>
            </a:pPr>
            <a:r>
              <a:rPr lang="en-US" sz="2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 11659 Public Service Act Amendment of 2022 Sec 2(e)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g140747b6b4d_0_108"/>
          <p:cNvSpPr txBox="1"/>
          <p:nvPr/>
        </p:nvSpPr>
        <p:spPr>
          <a:xfrm>
            <a:off x="3497730" y="4340100"/>
            <a:ext cx="80388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government agencies have their own information security policies, standards for their respective sectors. </a:t>
            </a: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dk1"/>
              </a:buClr>
              <a:buSzPts val="1100"/>
            </a:pPr>
            <a:endParaRPr sz="2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US" sz="24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 clear how agencies are implementing security measures or adopting any standards, if at all.</a:t>
            </a:r>
            <a:endParaRPr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g140747b6b4d_0_108"/>
          <p:cNvSpPr/>
          <p:nvPr/>
        </p:nvSpPr>
        <p:spPr>
          <a:xfrm>
            <a:off x="3202033" y="4426603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g140747b6b4d_0_108"/>
          <p:cNvSpPr/>
          <p:nvPr/>
        </p:nvSpPr>
        <p:spPr>
          <a:xfrm>
            <a:off x="3202033" y="5604028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140747b6b4d_0_108"/>
          <p:cNvSpPr txBox="1"/>
          <p:nvPr/>
        </p:nvSpPr>
        <p:spPr>
          <a:xfrm>
            <a:off x="279273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86765C1-31F5-ED4C-CF8E-340705921B7D}"/>
              </a:ext>
            </a:extLst>
          </p:cNvPr>
          <p:cNvGrpSpPr/>
          <p:nvPr/>
        </p:nvGrpSpPr>
        <p:grpSpPr>
          <a:xfrm>
            <a:off x="99390" y="1895052"/>
            <a:ext cx="2847037" cy="3067897"/>
            <a:chOff x="4431042" y="953432"/>
            <a:chExt cx="2847037" cy="3067897"/>
          </a:xfrm>
        </p:grpSpPr>
        <p:pic>
          <p:nvPicPr>
            <p:cNvPr id="3" name="Picture 6" descr="Engranatges clipart">
              <a:extLst>
                <a:ext uri="{FF2B5EF4-FFF2-40B4-BE49-F238E27FC236}">
                  <a16:creationId xmlns:a16="http://schemas.microsoft.com/office/drawing/2014/main" id="{5BB07043-BFA6-4418-255C-0669DB626B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5908" y="953432"/>
              <a:ext cx="2617304" cy="2617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96415D-72AE-0E15-A797-4EE9645BA8BE}"/>
                </a:ext>
              </a:extLst>
            </p:cNvPr>
            <p:cNvSpPr txBox="1"/>
            <p:nvPr/>
          </p:nvSpPr>
          <p:spPr>
            <a:xfrm>
              <a:off x="4431042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Process</a:t>
              </a:r>
              <a:endParaRPr lang="en-PH" sz="2800" b="1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3" name="Google Shape;223;g17d99f14edd_0_39"/>
          <p:cNvCxnSpPr/>
          <p:nvPr/>
        </p:nvCxnSpPr>
        <p:spPr>
          <a:xfrm>
            <a:off x="3236323" y="907869"/>
            <a:ext cx="7602600" cy="0"/>
          </a:xfrm>
          <a:prstGeom prst="straightConnector1">
            <a:avLst/>
          </a:prstGeom>
          <a:noFill/>
          <a:ln w="38100" cap="flat" cmpd="sng">
            <a:solidFill>
              <a:srgbClr val="1D28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4" name="Google Shape;224;g17d99f14edd_0_39"/>
          <p:cNvSpPr txBox="1"/>
          <p:nvPr/>
        </p:nvSpPr>
        <p:spPr>
          <a:xfrm>
            <a:off x="3128169" y="261550"/>
            <a:ext cx="8384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1D2856"/>
              </a:buClr>
              <a:buSzPts val="3600"/>
            </a:pPr>
            <a:r>
              <a:rPr lang="en-US" sz="3600" b="1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What are the gaps?</a:t>
            </a:r>
            <a:endParaRPr sz="3600" b="1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17d99f14edd_0_39"/>
          <p:cNvSpPr/>
          <p:nvPr/>
        </p:nvSpPr>
        <p:spPr>
          <a:xfrm>
            <a:off x="3236323" y="1194303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17d99f14edd_0_39"/>
          <p:cNvSpPr txBox="1"/>
          <p:nvPr/>
        </p:nvSpPr>
        <p:spPr>
          <a:xfrm>
            <a:off x="3545469" y="1109225"/>
            <a:ext cx="82965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2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 lacks a national policy directive</a:t>
            </a:r>
            <a:r>
              <a:rPr lang="en-US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mandating government agencies with jurisdiction over critical infrastructure (CI) to promote information security 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g17d99f14edd_0_39"/>
          <p:cNvSpPr/>
          <p:nvPr/>
        </p:nvSpPr>
        <p:spPr>
          <a:xfrm>
            <a:off x="3248598" y="2888878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17d99f14edd_0_39"/>
          <p:cNvSpPr txBox="1"/>
          <p:nvPr/>
        </p:nvSpPr>
        <p:spPr>
          <a:xfrm>
            <a:off x="3545469" y="4832005"/>
            <a:ext cx="82965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Poor awareness and adoption of minimum information security standards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will protect CII institutions across the board</a:t>
            </a:r>
            <a:endParaRPr sz="28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g17d99f14edd_0_39"/>
          <p:cNvSpPr/>
          <p:nvPr/>
        </p:nvSpPr>
        <p:spPr>
          <a:xfrm>
            <a:off x="3248598" y="4957708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17d99f14edd_0_39"/>
          <p:cNvSpPr txBox="1"/>
          <p:nvPr/>
        </p:nvSpPr>
        <p:spPr>
          <a:xfrm>
            <a:off x="3545469" y="2695800"/>
            <a:ext cx="8296500" cy="18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2800"/>
            </a:pPr>
            <a:r>
              <a:rPr lang="en-US" sz="2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clarity in institutional arrangements</a:t>
            </a:r>
            <a:r>
              <a:rPr lang="en-US" sz="28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cybersecurity–enforcement, monitoring, and assessment; response to and reporting of cyber incidents; and mitigation of cyber risks</a:t>
            </a:r>
            <a:endParaRPr sz="28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1DE581F-C65E-8C51-9E29-9E044D661DF1}"/>
              </a:ext>
            </a:extLst>
          </p:cNvPr>
          <p:cNvGrpSpPr/>
          <p:nvPr/>
        </p:nvGrpSpPr>
        <p:grpSpPr>
          <a:xfrm>
            <a:off x="99390" y="1895052"/>
            <a:ext cx="2847037" cy="3067897"/>
            <a:chOff x="4431042" y="953432"/>
            <a:chExt cx="2847037" cy="3067897"/>
          </a:xfrm>
        </p:grpSpPr>
        <p:pic>
          <p:nvPicPr>
            <p:cNvPr id="3" name="Picture 6" descr="Engranatges clipart">
              <a:extLst>
                <a:ext uri="{FF2B5EF4-FFF2-40B4-BE49-F238E27FC236}">
                  <a16:creationId xmlns:a16="http://schemas.microsoft.com/office/drawing/2014/main" id="{5C2C0CB0-C271-CF56-1734-154057EFFB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5908" y="953432"/>
              <a:ext cx="2617304" cy="2617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AC0132E-7C7B-62B6-EAFD-CD50C120036A}"/>
                </a:ext>
              </a:extLst>
            </p:cNvPr>
            <p:cNvSpPr txBox="1"/>
            <p:nvPr/>
          </p:nvSpPr>
          <p:spPr>
            <a:xfrm>
              <a:off x="4431042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Process</a:t>
              </a:r>
              <a:endParaRPr lang="en-PH" sz="2800" b="1" dirty="0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2" name="Google Shape;202;g22123b44cd9_0_94"/>
          <p:cNvCxnSpPr/>
          <p:nvPr/>
        </p:nvCxnSpPr>
        <p:spPr>
          <a:xfrm>
            <a:off x="3282043" y="831669"/>
            <a:ext cx="7602600" cy="0"/>
          </a:xfrm>
          <a:prstGeom prst="straightConnector1">
            <a:avLst/>
          </a:prstGeom>
          <a:noFill/>
          <a:ln w="38100" cap="flat" cmpd="sng">
            <a:solidFill>
              <a:srgbClr val="1D28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3" name="Google Shape;203;g22123b44cd9_0_94"/>
          <p:cNvSpPr txBox="1"/>
          <p:nvPr/>
        </p:nvSpPr>
        <p:spPr>
          <a:xfrm>
            <a:off x="3186238" y="293800"/>
            <a:ext cx="87390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2900"/>
            </a:pPr>
            <a:r>
              <a:rPr lang="en-US" sz="2900" b="1">
                <a:solidFill>
                  <a:srgbClr val="1D2856"/>
                </a:solidFill>
              </a:rPr>
              <a:t>I</a:t>
            </a:r>
            <a:r>
              <a:rPr lang="en-US" sz="2900" b="1">
                <a:solidFill>
                  <a:srgbClr val="1D2856"/>
                </a:solidFill>
                <a:latin typeface="Arial"/>
                <a:ea typeface="Arial"/>
                <a:cs typeface="Arial"/>
                <a:sym typeface="Arial"/>
              </a:rPr>
              <a:t>mplementation challenges (3Ps)</a:t>
            </a:r>
            <a:endParaRPr sz="2900" b="1">
              <a:solidFill>
                <a:srgbClr val="1D285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22123b44cd9_0_94"/>
          <p:cNvSpPr txBox="1"/>
          <p:nvPr/>
        </p:nvSpPr>
        <p:spPr>
          <a:xfrm>
            <a:off x="3110918" y="4893543"/>
            <a:ext cx="81060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68300" algn="just"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</a:t>
            </a: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availability of technically skilled personnel (62%)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68300" algn="just"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Policy:</a:t>
            </a: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government policy awareness (59%)</a:t>
            </a: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68300" algn="just"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Pera</a:t>
            </a:r>
            <a:r>
              <a:rPr lang="en-US" sz="2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(Funds):</a:t>
            </a: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budget/financial resources (56%)</a:t>
            </a:r>
            <a:endParaRPr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5" name="Google Shape;205;g22123b44cd9_0_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18565" y="1837651"/>
            <a:ext cx="8839198" cy="2666627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g22123b44cd9_0_94"/>
          <p:cNvSpPr txBox="1"/>
          <p:nvPr/>
        </p:nvSpPr>
        <p:spPr>
          <a:xfrm>
            <a:off x="3454840" y="1034975"/>
            <a:ext cx="84705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300"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factors affecting compliance to </a:t>
            </a:r>
            <a:r>
              <a:rPr lang="en-US" sz="2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NCSP and DICT's policies</a:t>
            </a:r>
            <a:endParaRPr sz="23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22123b44cd9_0_94"/>
          <p:cNvSpPr/>
          <p:nvPr/>
        </p:nvSpPr>
        <p:spPr>
          <a:xfrm>
            <a:off x="3282043" y="1138701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CB00584-2E5D-3958-7EAF-ECBC495068BD}"/>
              </a:ext>
            </a:extLst>
          </p:cNvPr>
          <p:cNvGrpSpPr/>
          <p:nvPr/>
        </p:nvGrpSpPr>
        <p:grpSpPr>
          <a:xfrm>
            <a:off x="99390" y="1895052"/>
            <a:ext cx="2847037" cy="3067897"/>
            <a:chOff x="4431042" y="953432"/>
            <a:chExt cx="2847037" cy="3067897"/>
          </a:xfrm>
        </p:grpSpPr>
        <p:pic>
          <p:nvPicPr>
            <p:cNvPr id="3" name="Picture 6" descr="Engranatges clipart">
              <a:extLst>
                <a:ext uri="{FF2B5EF4-FFF2-40B4-BE49-F238E27FC236}">
                  <a16:creationId xmlns:a16="http://schemas.microsoft.com/office/drawing/2014/main" id="{B424357C-006C-F0D1-D5BA-80C5DE42F3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5908" y="953432"/>
              <a:ext cx="2617304" cy="2617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0CB09CA-BF94-E3EC-CEBF-8834A88A089E}"/>
                </a:ext>
              </a:extLst>
            </p:cNvPr>
            <p:cNvSpPr txBox="1"/>
            <p:nvPr/>
          </p:nvSpPr>
          <p:spPr>
            <a:xfrm>
              <a:off x="4431042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Process</a:t>
              </a:r>
              <a:endParaRPr lang="en-PH" sz="2800" b="1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2" name="Google Shape;212;g22123b44cd9_0_104"/>
          <p:cNvCxnSpPr/>
          <p:nvPr/>
        </p:nvCxnSpPr>
        <p:spPr>
          <a:xfrm>
            <a:off x="3030583" y="907869"/>
            <a:ext cx="7602600" cy="0"/>
          </a:xfrm>
          <a:prstGeom prst="straightConnector1">
            <a:avLst/>
          </a:prstGeom>
          <a:noFill/>
          <a:ln w="38100" cap="flat" cmpd="sng">
            <a:solidFill>
              <a:srgbClr val="1D285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13" name="Google Shape;213;g22123b44cd9_0_104"/>
          <p:cNvSpPr txBox="1"/>
          <p:nvPr/>
        </p:nvSpPr>
        <p:spPr>
          <a:xfrm>
            <a:off x="2934778" y="370000"/>
            <a:ext cx="88305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2900"/>
            </a:pPr>
            <a:r>
              <a:rPr lang="en-US" sz="2900" b="1">
                <a:solidFill>
                  <a:srgbClr val="1D2856"/>
                </a:solidFill>
              </a:rPr>
              <a:t>I</a:t>
            </a:r>
            <a:r>
              <a:rPr lang="en-US" sz="2900" b="1">
                <a:solidFill>
                  <a:srgbClr val="1D2856"/>
                </a:solidFill>
                <a:latin typeface="Arial"/>
                <a:ea typeface="Arial"/>
                <a:cs typeface="Arial"/>
                <a:sym typeface="Arial"/>
              </a:rPr>
              <a:t>mplementation challenges (3Ps</a:t>
            </a:r>
            <a:r>
              <a:rPr lang="en-US" sz="2900" b="1">
                <a:solidFill>
                  <a:srgbClr val="1D2856"/>
                </a:solidFill>
              </a:rPr>
              <a:t>)</a:t>
            </a:r>
            <a:endParaRPr sz="2900" b="1">
              <a:solidFill>
                <a:srgbClr val="1D285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g22123b44cd9_0_104"/>
          <p:cNvSpPr txBox="1"/>
          <p:nvPr/>
        </p:nvSpPr>
        <p:spPr>
          <a:xfrm>
            <a:off x="2878155" y="4976300"/>
            <a:ext cx="8734800" cy="110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indent="-368300" algn="just"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Prioritization:</a:t>
            </a:r>
            <a:r>
              <a:rPr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management support/prioritization (57%)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68300" algn="just"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People: </a:t>
            </a:r>
            <a:r>
              <a:rPr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technically skilled personnel (56%)</a:t>
            </a:r>
            <a:endParaRPr sz="2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368300" algn="just">
              <a:buClr>
                <a:schemeClr val="dk1"/>
              </a:buClr>
              <a:buSzPts val="2200"/>
              <a:buFont typeface="Arial"/>
              <a:buAutoNum type="arabicPeriod"/>
            </a:pPr>
            <a:r>
              <a:rPr lang="en-US" sz="2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Pera:</a:t>
            </a:r>
            <a:r>
              <a:rPr lang="en-US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budget/ financial resources (56%)</a:t>
            </a:r>
            <a:endParaRPr sz="2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5" name="Google Shape;215;g22123b44cd9_0_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73680" y="1903351"/>
            <a:ext cx="8839198" cy="255152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22123b44cd9_0_104"/>
          <p:cNvSpPr txBox="1"/>
          <p:nvPr/>
        </p:nvSpPr>
        <p:spPr>
          <a:xfrm>
            <a:off x="3203380" y="1111175"/>
            <a:ext cx="8319600" cy="5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300"/>
            </a:pP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factors influencing implementation of </a:t>
            </a:r>
            <a:r>
              <a:rPr lang="en-US" sz="23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Infosec Standards</a:t>
            </a:r>
            <a:r>
              <a:rPr lang="en-US" sz="23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g22123b44cd9_0_104"/>
          <p:cNvSpPr/>
          <p:nvPr/>
        </p:nvSpPr>
        <p:spPr>
          <a:xfrm>
            <a:off x="3030583" y="1138701"/>
            <a:ext cx="167700" cy="374400"/>
          </a:xfrm>
          <a:prstGeom prst="rect">
            <a:avLst/>
          </a:prstGeom>
          <a:solidFill>
            <a:srgbClr val="5DC3A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F6864F3-18B4-89F1-1434-181D28E53BB4}"/>
              </a:ext>
            </a:extLst>
          </p:cNvPr>
          <p:cNvGrpSpPr/>
          <p:nvPr/>
        </p:nvGrpSpPr>
        <p:grpSpPr>
          <a:xfrm>
            <a:off x="99390" y="1895052"/>
            <a:ext cx="2847037" cy="3067897"/>
            <a:chOff x="4431042" y="953432"/>
            <a:chExt cx="2847037" cy="3067897"/>
          </a:xfrm>
        </p:grpSpPr>
        <p:pic>
          <p:nvPicPr>
            <p:cNvPr id="3" name="Picture 6" descr="Engranatges clipart">
              <a:extLst>
                <a:ext uri="{FF2B5EF4-FFF2-40B4-BE49-F238E27FC236}">
                  <a16:creationId xmlns:a16="http://schemas.microsoft.com/office/drawing/2014/main" id="{B6FEC23C-86DA-4722-3474-541411AC3A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5908" y="953432"/>
              <a:ext cx="2617304" cy="2617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5C016A4-F227-A26D-165E-10BB4EBCE8FD}"/>
                </a:ext>
              </a:extLst>
            </p:cNvPr>
            <p:cNvSpPr txBox="1"/>
            <p:nvPr/>
          </p:nvSpPr>
          <p:spPr>
            <a:xfrm>
              <a:off x="4431042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Process</a:t>
              </a:r>
              <a:endParaRPr lang="en-PH" sz="2800" b="1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156374-3D82-FF97-B4F8-3233BE28CD3A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CFCDB0-8995-A1BA-B4A6-46E8827F9F7C}"/>
              </a:ext>
            </a:extLst>
          </p:cNvPr>
          <p:cNvSpPr txBox="1"/>
          <p:nvPr/>
        </p:nvSpPr>
        <p:spPr>
          <a:xfrm>
            <a:off x="0" y="715621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The Emerging Danger</a:t>
            </a:r>
            <a:endParaRPr lang="en-PH" sz="3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3C6238-662C-D80A-30F5-4D4AB36F5CBC}"/>
              </a:ext>
            </a:extLst>
          </p:cNvPr>
          <p:cNvSpPr txBox="1"/>
          <p:nvPr/>
        </p:nvSpPr>
        <p:spPr>
          <a:xfrm flipH="1">
            <a:off x="2107856" y="2011680"/>
            <a:ext cx="797628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Artificial Intelligence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Impact on Cybersecurity</a:t>
            </a:r>
          </a:p>
          <a:p>
            <a:pPr algn="ctr"/>
            <a:endParaRPr lang="en-US" sz="1600" dirty="0"/>
          </a:p>
          <a:p>
            <a:pPr algn="ctr"/>
            <a:r>
              <a:rPr lang="en-US" sz="4400" dirty="0"/>
              <a:t>People-Process-Technology</a:t>
            </a:r>
            <a:endParaRPr lang="en-PH" sz="4400" dirty="0"/>
          </a:p>
        </p:txBody>
      </p:sp>
    </p:spTree>
    <p:extLst>
      <p:ext uri="{BB962C8B-B14F-4D97-AF65-F5344CB8AC3E}">
        <p14:creationId xmlns:p14="http://schemas.microsoft.com/office/powerpoint/2010/main" val="185134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9D23E0-2548-1421-851B-1CABC5DA44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294" y="2703156"/>
            <a:ext cx="4613413" cy="1451688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1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Thank you very much!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1" i="1" u="none" strike="noStrike" cap="none" normalizeH="0" baseline="0" dirty="0">
              <a:ln>
                <a:noFill/>
              </a:ln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b="1" i="1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Maraming s</a:t>
            </a:r>
            <a:r>
              <a:rPr kumimoji="0" lang="en-US" altLang="en-US" sz="3200" b="1" i="1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alamat!</a:t>
            </a:r>
            <a:r>
              <a:rPr kumimoji="0" lang="en-US" alt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DE80B8-7849-D61D-F72C-085D1F4A6A34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</p:spTree>
    <p:extLst>
      <p:ext uri="{BB962C8B-B14F-4D97-AF65-F5344CB8AC3E}">
        <p14:creationId xmlns:p14="http://schemas.microsoft.com/office/powerpoint/2010/main" val="803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59D695-D87C-BA07-BFFA-13373D305FA0}"/>
              </a:ext>
            </a:extLst>
          </p:cNvPr>
          <p:cNvSpPr txBox="1"/>
          <p:nvPr/>
        </p:nvSpPr>
        <p:spPr>
          <a:xfrm>
            <a:off x="1570383" y="6119336"/>
            <a:ext cx="1062161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PH" sz="1050" dirty="0"/>
              <a:t>Sources:</a:t>
            </a:r>
          </a:p>
          <a:p>
            <a:pPr algn="r"/>
            <a:r>
              <a:rPr lang="en-PH" sz="1050" dirty="0">
                <a:hlinkClick r:id="rId3"/>
              </a:rPr>
              <a:t>https://www.freepik.com/free-vector/portrait-young-employee-team_9650698.htm#query=people&amp;position=6&amp;from_view=keyword&amp;track=sph</a:t>
            </a:r>
            <a:endParaRPr lang="en-PH" sz="1050" dirty="0"/>
          </a:p>
          <a:p>
            <a:pPr algn="r"/>
            <a:r>
              <a:rPr lang="en-PH" sz="1050" dirty="0">
                <a:hlinkClick r:id="rId4"/>
              </a:rPr>
              <a:t>https://creazilla.com/nodes/7793046-engranatges-clipart</a:t>
            </a:r>
            <a:endParaRPr lang="en-PH" sz="1050" dirty="0"/>
          </a:p>
          <a:p>
            <a:pPr algn="r"/>
            <a:r>
              <a:rPr lang="en-PH" sz="1050" dirty="0">
                <a:hlinkClick r:id="rId5"/>
              </a:rPr>
              <a:t>https://stock.adobe.com/id/images/id/81017431?clickref=1011lwWIsrbF&amp;mv=affiliate&amp;mv2=pz&amp;as_camptype=&amp;as_channel=affiliate&amp;as_source=partnerize&amp;as_campaign=pdvectors</a:t>
            </a:r>
            <a:endParaRPr lang="en-PH" sz="105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61E7C5D-E27C-511C-281C-74330783DEBC}"/>
              </a:ext>
            </a:extLst>
          </p:cNvPr>
          <p:cNvGrpSpPr/>
          <p:nvPr/>
        </p:nvGrpSpPr>
        <p:grpSpPr>
          <a:xfrm>
            <a:off x="1295654" y="2128839"/>
            <a:ext cx="2847037" cy="2677033"/>
            <a:chOff x="1295654" y="2128839"/>
            <a:chExt cx="2847037" cy="2677033"/>
          </a:xfrm>
        </p:grpSpPr>
        <p:pic>
          <p:nvPicPr>
            <p:cNvPr id="1026" name="Picture 2" descr="Portrait of young employee team">
              <a:extLst>
                <a:ext uri="{FF2B5EF4-FFF2-40B4-BE49-F238E27FC236}">
                  <a16:creationId xmlns:a16="http://schemas.microsoft.com/office/drawing/2014/main" id="{9E52E4A9-C9CD-E71C-19BD-7DAA349101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654" y="2128839"/>
              <a:ext cx="2847037" cy="189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EE86117-79BE-9BE0-0D5E-F8867FDFDA0E}"/>
                </a:ext>
              </a:extLst>
            </p:cNvPr>
            <p:cNvSpPr txBox="1"/>
            <p:nvPr/>
          </p:nvSpPr>
          <p:spPr>
            <a:xfrm>
              <a:off x="1295654" y="4282652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People</a:t>
              </a:r>
              <a:endParaRPr lang="en-PH" sz="2800" b="1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93431BE-0BB0-D32A-6045-30F2F7A6BD11}"/>
              </a:ext>
            </a:extLst>
          </p:cNvPr>
          <p:cNvGrpSpPr/>
          <p:nvPr/>
        </p:nvGrpSpPr>
        <p:grpSpPr>
          <a:xfrm>
            <a:off x="4672482" y="1768441"/>
            <a:ext cx="2847037" cy="3037431"/>
            <a:chOff x="4672482" y="1768441"/>
            <a:chExt cx="2847037" cy="3037431"/>
          </a:xfrm>
        </p:grpSpPr>
        <p:pic>
          <p:nvPicPr>
            <p:cNvPr id="1030" name="Picture 6" descr="Engranatges clipart">
              <a:extLst>
                <a:ext uri="{FF2B5EF4-FFF2-40B4-BE49-F238E27FC236}">
                  <a16:creationId xmlns:a16="http://schemas.microsoft.com/office/drawing/2014/main" id="{DC1571F1-56F8-436E-D6DA-446542A61A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7348" y="1768441"/>
              <a:ext cx="2617304" cy="2617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DD3B4A1-879C-8719-2926-71F6BE97B821}"/>
                </a:ext>
              </a:extLst>
            </p:cNvPr>
            <p:cNvSpPr txBox="1"/>
            <p:nvPr/>
          </p:nvSpPr>
          <p:spPr>
            <a:xfrm>
              <a:off x="4672482" y="4282652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Process</a:t>
              </a:r>
              <a:endParaRPr lang="en-PH" sz="2800" b="1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F74FAE-1938-6B39-6AF9-FF26B0F45FC0}"/>
              </a:ext>
            </a:extLst>
          </p:cNvPr>
          <p:cNvGrpSpPr/>
          <p:nvPr/>
        </p:nvGrpSpPr>
        <p:grpSpPr>
          <a:xfrm>
            <a:off x="8049309" y="1978515"/>
            <a:ext cx="2847037" cy="2827357"/>
            <a:chOff x="8049309" y="1978515"/>
            <a:chExt cx="2847037" cy="2827357"/>
          </a:xfrm>
        </p:grpSpPr>
        <p:pic>
          <p:nvPicPr>
            <p:cNvPr id="1032" name="Picture 8" descr="Realistic computer case with monitor,keyboard and mouse">
              <a:extLst>
                <a:ext uri="{FF2B5EF4-FFF2-40B4-BE49-F238E27FC236}">
                  <a16:creationId xmlns:a16="http://schemas.microsoft.com/office/drawing/2014/main" id="{0422F9B2-8DA0-B005-C4F6-232D8D1B2C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02910" y="1978515"/>
              <a:ext cx="2739834" cy="2197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2891F24-91CC-4D65-F3D7-D720BD78BC91}"/>
                </a:ext>
              </a:extLst>
            </p:cNvPr>
            <p:cNvSpPr txBox="1"/>
            <p:nvPr/>
          </p:nvSpPr>
          <p:spPr>
            <a:xfrm>
              <a:off x="8049309" y="4282652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Technology</a:t>
              </a:r>
              <a:endParaRPr lang="en-PH" sz="2800" b="1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A226143-EE1F-BA2C-DCAC-E8DDF6B4E691}"/>
              </a:ext>
            </a:extLst>
          </p:cNvPr>
          <p:cNvSpPr txBox="1"/>
          <p:nvPr/>
        </p:nvSpPr>
        <p:spPr>
          <a:xfrm>
            <a:off x="0" y="71562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look into the PPT Framework</a:t>
            </a:r>
            <a:endParaRPr lang="en-PH" sz="28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DFB2F12-BF3C-6983-A2EC-8D7D61C73F15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</p:spTree>
    <p:extLst>
      <p:ext uri="{BB962C8B-B14F-4D97-AF65-F5344CB8AC3E}">
        <p14:creationId xmlns:p14="http://schemas.microsoft.com/office/powerpoint/2010/main" val="200541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curity system isometric">
            <a:extLst>
              <a:ext uri="{FF2B5EF4-FFF2-40B4-BE49-F238E27FC236}">
                <a16:creationId xmlns:a16="http://schemas.microsoft.com/office/drawing/2014/main" id="{AB976784-357E-D5A5-90C5-CC3045B80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45" y="1622946"/>
            <a:ext cx="3170168" cy="317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2B7BBA3-49AD-3195-A389-6005A96A17B3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9ED5D1-62B8-2AF6-1AD6-412FEE216EAB}"/>
              </a:ext>
            </a:extLst>
          </p:cNvPr>
          <p:cNvSpPr txBox="1"/>
          <p:nvPr/>
        </p:nvSpPr>
        <p:spPr>
          <a:xfrm>
            <a:off x="5343939" y="6119336"/>
            <a:ext cx="684806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PH" sz="1050" dirty="0"/>
              <a:t>Sources: </a:t>
            </a:r>
          </a:p>
          <a:p>
            <a:pPr algn="r"/>
            <a:r>
              <a:rPr lang="en-PH" sz="1050" dirty="0">
                <a:hlinkClick r:id="rId4"/>
              </a:rPr>
              <a:t>https://www.freepik.com/free-vector/security-system-isometric_6089386.htm</a:t>
            </a:r>
            <a:endParaRPr lang="en-PH" sz="1050" dirty="0"/>
          </a:p>
          <a:p>
            <a:pPr algn="r"/>
            <a:r>
              <a:rPr lang="en-PH" sz="1050" dirty="0">
                <a:hlinkClick r:id="rId5"/>
              </a:rPr>
              <a:t>https://www.alburolaw.com/organizational-security-measures-for-the-protection-of-personal-dat/</a:t>
            </a:r>
            <a:endParaRPr lang="en-PH" sz="1050" dirty="0"/>
          </a:p>
          <a:p>
            <a:pPr algn="r"/>
            <a:r>
              <a:rPr lang="en-PH" sz="1050" dirty="0">
                <a:hlinkClick r:id="rId6"/>
              </a:rPr>
              <a:t>https://www.freepik.com/free-vector/safe-data-isometric_6371525.htm</a:t>
            </a:r>
            <a:endParaRPr lang="en-PH" sz="1050" dirty="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46325679-3D66-358C-2196-FCB2D0DDB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82" y="1894479"/>
            <a:ext cx="5015948" cy="262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ree vector safe data isometric">
            <a:extLst>
              <a:ext uri="{FF2B5EF4-FFF2-40B4-BE49-F238E27FC236}">
                <a16:creationId xmlns:a16="http://schemas.microsoft.com/office/drawing/2014/main" id="{FBB4F922-D246-D465-CACF-301C35856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298" y="1622946"/>
            <a:ext cx="3170168" cy="317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FD5B55-5775-3136-6880-E8F4C0D76264}"/>
              </a:ext>
            </a:extLst>
          </p:cNvPr>
          <p:cNvSpPr txBox="1"/>
          <p:nvPr/>
        </p:nvSpPr>
        <p:spPr>
          <a:xfrm>
            <a:off x="548810" y="4963477"/>
            <a:ext cx="2847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Physical</a:t>
            </a:r>
            <a:endParaRPr lang="en-PH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507BD-3615-679D-F3B3-7809185828B3}"/>
              </a:ext>
            </a:extLst>
          </p:cNvPr>
          <p:cNvSpPr txBox="1"/>
          <p:nvPr/>
        </p:nvSpPr>
        <p:spPr>
          <a:xfrm>
            <a:off x="4708337" y="4963477"/>
            <a:ext cx="2847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Organizational</a:t>
            </a:r>
            <a:endParaRPr lang="en-PH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1A5A63-BDBB-92E7-39CE-19E25A6D17ED}"/>
              </a:ext>
            </a:extLst>
          </p:cNvPr>
          <p:cNvSpPr txBox="1"/>
          <p:nvPr/>
        </p:nvSpPr>
        <p:spPr>
          <a:xfrm>
            <a:off x="8867863" y="4963477"/>
            <a:ext cx="2847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Technical</a:t>
            </a:r>
            <a:endParaRPr lang="en-PH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AD8D7D-5815-A86F-D727-3C755F8408C4}"/>
              </a:ext>
            </a:extLst>
          </p:cNvPr>
          <p:cNvSpPr txBox="1"/>
          <p:nvPr/>
        </p:nvSpPr>
        <p:spPr>
          <a:xfrm>
            <a:off x="0" y="715621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Classes of Security Measures by Law: Philippines Data Privacy Act</a:t>
            </a: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7471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244223" y="1077771"/>
            <a:ext cx="3529014" cy="1754326"/>
            <a:chOff x="1244223" y="1077771"/>
            <a:chExt cx="3529014" cy="1754326"/>
          </a:xfrm>
        </p:grpSpPr>
        <p:sp>
          <p:nvSpPr>
            <p:cNvPr id="8" name="Rectangle 7"/>
            <p:cNvSpPr/>
            <p:nvPr/>
          </p:nvSpPr>
          <p:spPr>
            <a:xfrm>
              <a:off x="1244223" y="1111972"/>
              <a:ext cx="3529014" cy="1685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44223" y="1077771"/>
              <a:ext cx="352901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Roles and responsibilities are assigned.</a:t>
              </a:r>
            </a:p>
            <a:p>
              <a:r>
                <a:rPr lang="en-PH" dirty="0"/>
                <a:t>Everyone is aware, trained, knows, and understand their roles and responsibilities.</a:t>
              </a:r>
            </a:p>
            <a:p>
              <a:r>
                <a:rPr lang="en-PH" dirty="0"/>
                <a:t>Everyone has the relevant skills.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244223" y="2870186"/>
            <a:ext cx="3529014" cy="1754326"/>
            <a:chOff x="1244223" y="2870186"/>
            <a:chExt cx="3529014" cy="1754326"/>
          </a:xfrm>
        </p:grpSpPr>
        <p:sp>
          <p:nvSpPr>
            <p:cNvPr id="11" name="Rectangle 10"/>
            <p:cNvSpPr/>
            <p:nvPr/>
          </p:nvSpPr>
          <p:spPr>
            <a:xfrm>
              <a:off x="1244223" y="2902480"/>
              <a:ext cx="3529014" cy="15906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44223" y="2870186"/>
              <a:ext cx="352901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Policies, rules, procedures, and guidelines on organizational readiness and practice are in place.</a:t>
              </a:r>
            </a:p>
            <a:p>
              <a:r>
                <a:rPr lang="en-PH" dirty="0"/>
                <a:t>Cybersecurity &amp; privacy framework adopted. Capacity building programs in place  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8583102" y="2902480"/>
            <a:ext cx="3529014" cy="1590679"/>
            <a:chOff x="8583102" y="2902480"/>
            <a:chExt cx="3529014" cy="1590679"/>
          </a:xfrm>
        </p:grpSpPr>
        <p:sp>
          <p:nvSpPr>
            <p:cNvPr id="13" name="Rectangle 12"/>
            <p:cNvSpPr/>
            <p:nvPr/>
          </p:nvSpPr>
          <p:spPr>
            <a:xfrm>
              <a:off x="8583102" y="2902480"/>
              <a:ext cx="3529014" cy="15906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83102" y="3236154"/>
              <a:ext cx="35290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Policies, rules, procedures, and guidelines on technical protection measures are in place.  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912375" y="2902480"/>
            <a:ext cx="3529014" cy="1590679"/>
            <a:chOff x="4912375" y="2902480"/>
            <a:chExt cx="3529014" cy="1590679"/>
          </a:xfrm>
        </p:grpSpPr>
        <p:sp>
          <p:nvSpPr>
            <p:cNvPr id="12" name="Rectangle 11"/>
            <p:cNvSpPr/>
            <p:nvPr/>
          </p:nvSpPr>
          <p:spPr>
            <a:xfrm>
              <a:off x="4912375" y="2902480"/>
              <a:ext cx="3529014" cy="15906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912375" y="3236154"/>
              <a:ext cx="35290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Policies, rules, procedures, and guidelines on physical protection measures are in place.  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933478" y="4531563"/>
            <a:ext cx="3529014" cy="1754326"/>
            <a:chOff x="4912375" y="4531563"/>
            <a:chExt cx="3529014" cy="1754326"/>
          </a:xfrm>
        </p:grpSpPr>
        <p:sp>
          <p:nvSpPr>
            <p:cNvPr id="15" name="Rectangle 14"/>
            <p:cNvSpPr/>
            <p:nvPr/>
          </p:nvSpPr>
          <p:spPr>
            <a:xfrm>
              <a:off x="4912375" y="4612613"/>
              <a:ext cx="3529014" cy="15906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12375" y="4531563"/>
              <a:ext cx="352901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Access control</a:t>
              </a:r>
            </a:p>
            <a:p>
              <a:r>
                <a:rPr lang="en-PH" dirty="0"/>
                <a:t>Time lock, alarm, CCTV</a:t>
              </a:r>
            </a:p>
            <a:p>
              <a:r>
                <a:rPr lang="en-PH" dirty="0"/>
                <a:t>Data vault, Fire proof storage.</a:t>
              </a:r>
            </a:p>
            <a:p>
              <a:r>
                <a:rPr lang="en-PH" dirty="0"/>
                <a:t>UPS, </a:t>
              </a:r>
              <a:r>
                <a:rPr lang="en-PH" dirty="0" err="1"/>
                <a:t>genset</a:t>
              </a:r>
              <a:r>
                <a:rPr lang="en-PH" dirty="0"/>
                <a:t>, fire suppression, and environmental controls </a:t>
              </a:r>
            </a:p>
            <a:p>
              <a:r>
                <a:rPr lang="en-PH" dirty="0"/>
                <a:t>Redundancy, Hot/cold backup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8583102" y="4531052"/>
            <a:ext cx="3529014" cy="1754326"/>
            <a:chOff x="8583102" y="4531052"/>
            <a:chExt cx="3529014" cy="1754326"/>
          </a:xfrm>
        </p:grpSpPr>
        <p:sp>
          <p:nvSpPr>
            <p:cNvPr id="16" name="Rectangle 15"/>
            <p:cNvSpPr/>
            <p:nvPr/>
          </p:nvSpPr>
          <p:spPr>
            <a:xfrm>
              <a:off x="8583102" y="4612613"/>
              <a:ext cx="3529014" cy="15906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83102" y="4531052"/>
              <a:ext cx="352901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Data anonymization, segmentation, encryption</a:t>
              </a:r>
            </a:p>
            <a:p>
              <a:r>
                <a:rPr lang="en-PH" dirty="0"/>
                <a:t>Access control and VPN</a:t>
              </a:r>
            </a:p>
            <a:p>
              <a:r>
                <a:rPr lang="en-PH" dirty="0"/>
                <a:t>Virus control</a:t>
              </a:r>
            </a:p>
            <a:p>
              <a:r>
                <a:rPr lang="en-PH" dirty="0"/>
                <a:t>Firewall, IDS/IPS, Network Monitor</a:t>
              </a:r>
            </a:p>
            <a:p>
              <a:r>
                <a:rPr lang="en-PH" dirty="0"/>
                <a:t>SIEM or UTM or Threat Intel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912375" y="1111972"/>
            <a:ext cx="3529014" cy="1685924"/>
            <a:chOff x="4912375" y="1111972"/>
            <a:chExt cx="3529014" cy="1685924"/>
          </a:xfrm>
        </p:grpSpPr>
        <p:sp>
          <p:nvSpPr>
            <p:cNvPr id="9" name="Rectangle 8"/>
            <p:cNvSpPr/>
            <p:nvPr/>
          </p:nvSpPr>
          <p:spPr>
            <a:xfrm>
              <a:off x="4912375" y="1111972"/>
              <a:ext cx="3529014" cy="1685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12375" y="1354770"/>
              <a:ext cx="35290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Those responsible for physical security measures are trained and equipped to use/operate the physical security measures.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583102" y="1111972"/>
            <a:ext cx="3529014" cy="1685924"/>
            <a:chOff x="8583102" y="1111972"/>
            <a:chExt cx="3529014" cy="1685924"/>
          </a:xfrm>
        </p:grpSpPr>
        <p:sp>
          <p:nvSpPr>
            <p:cNvPr id="10" name="Rectangle 9"/>
            <p:cNvSpPr/>
            <p:nvPr/>
          </p:nvSpPr>
          <p:spPr>
            <a:xfrm>
              <a:off x="8583102" y="1111972"/>
              <a:ext cx="3529014" cy="16859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583102" y="1354770"/>
              <a:ext cx="352901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Those responsible for technical security measures are trained and equipped to use/operate the technical security measures.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33314" y="10886"/>
            <a:ext cx="10914939" cy="993704"/>
            <a:chOff x="1233314" y="10886"/>
            <a:chExt cx="10914939" cy="993704"/>
          </a:xfrm>
        </p:grpSpPr>
        <p:sp>
          <p:nvSpPr>
            <p:cNvPr id="2" name="TextBox 1"/>
            <p:cNvSpPr txBox="1"/>
            <p:nvPr/>
          </p:nvSpPr>
          <p:spPr>
            <a:xfrm>
              <a:off x="1244223" y="542925"/>
              <a:ext cx="352901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PH" sz="2400" dirty="0"/>
                <a:t>Organizational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4912375" y="542925"/>
              <a:ext cx="352901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PH" sz="2400" dirty="0"/>
                <a:t>Physical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583102" y="542925"/>
              <a:ext cx="3529014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PH" sz="2400" dirty="0"/>
                <a:t>Technical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33314" y="10886"/>
              <a:ext cx="10914939" cy="4616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PH" sz="2400" b="1" dirty="0"/>
                <a:t>Classes of Security Measures (Data Privacy Act)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20597" y="1159595"/>
            <a:ext cx="990984" cy="5083876"/>
            <a:chOff x="120597" y="1159595"/>
            <a:chExt cx="990984" cy="5083876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85409" y="1724102"/>
              <a:ext cx="1590679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PH" sz="2400" dirty="0"/>
                <a:t>People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85409" y="3466987"/>
              <a:ext cx="1590678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PH" sz="2400" dirty="0"/>
                <a:t>Process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85410" y="5177120"/>
              <a:ext cx="1590677" cy="46166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PH" sz="2400" dirty="0"/>
                <a:t>Technology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 rot="16200000">
              <a:off x="-2175423" y="3485785"/>
              <a:ext cx="5053706" cy="46166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PH" sz="2400" b="1" dirty="0"/>
                <a:t>ICT Pillars (Best Practice)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5270ECA-D94C-6884-06E6-D8FDBD9F464F}"/>
              </a:ext>
            </a:extLst>
          </p:cNvPr>
          <p:cNvGrpSpPr/>
          <p:nvPr/>
        </p:nvGrpSpPr>
        <p:grpSpPr>
          <a:xfrm>
            <a:off x="1282323" y="4597930"/>
            <a:ext cx="3529014" cy="1590679"/>
            <a:chOff x="1244223" y="2902480"/>
            <a:chExt cx="3529014" cy="1590679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FF171A4-B31A-AEEA-CAEB-C88731E5BC6D}"/>
                </a:ext>
              </a:extLst>
            </p:cNvPr>
            <p:cNvSpPr/>
            <p:nvPr/>
          </p:nvSpPr>
          <p:spPr>
            <a:xfrm>
              <a:off x="1244223" y="2902480"/>
              <a:ext cx="3529014" cy="15906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6E373C0-0FB7-433D-4D5C-309D153B55BF}"/>
                </a:ext>
              </a:extLst>
            </p:cNvPr>
            <p:cNvSpPr txBox="1"/>
            <p:nvPr/>
          </p:nvSpPr>
          <p:spPr>
            <a:xfrm>
              <a:off x="1244223" y="3350246"/>
              <a:ext cx="35290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dirty="0"/>
                <a:t>Online learning courses on cybersecurity and data privacy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4762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 layers of cybersecurity">
            <a:extLst>
              <a:ext uri="{FF2B5EF4-FFF2-40B4-BE49-F238E27FC236}">
                <a16:creationId xmlns:a16="http://schemas.microsoft.com/office/drawing/2014/main" id="{B5540E2D-40EB-7FC6-6B6C-4543A5672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940" y="947324"/>
            <a:ext cx="8416120" cy="4963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1F4A43-9ADA-4AD5-9731-9C90B2C02773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982C7-2A56-F7D0-D696-D924E020DFD4}"/>
              </a:ext>
            </a:extLst>
          </p:cNvPr>
          <p:cNvSpPr txBox="1"/>
          <p:nvPr/>
        </p:nvSpPr>
        <p:spPr>
          <a:xfrm>
            <a:off x="5343939" y="6604084"/>
            <a:ext cx="68480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/>
              <a:t>Source: </a:t>
            </a:r>
            <a:r>
              <a:rPr lang="en-US" sz="1050" dirty="0">
                <a:hlinkClick r:id="rId4"/>
              </a:rPr>
              <a:t>https://www.diamondit.pro/7-layers-of-cybersecurity/</a:t>
            </a:r>
            <a:endParaRPr lang="en-PH" sz="1050" dirty="0"/>
          </a:p>
        </p:txBody>
      </p:sp>
    </p:spTree>
    <p:extLst>
      <p:ext uri="{BB962C8B-B14F-4D97-AF65-F5344CB8AC3E}">
        <p14:creationId xmlns:p14="http://schemas.microsoft.com/office/powerpoint/2010/main" val="188462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8DA347C-3FBF-EB6F-4D8E-A5CF7F7D050E}"/>
              </a:ext>
            </a:extLst>
          </p:cNvPr>
          <p:cNvGrpSpPr/>
          <p:nvPr/>
        </p:nvGrpSpPr>
        <p:grpSpPr>
          <a:xfrm>
            <a:off x="99390" y="2075251"/>
            <a:ext cx="2847037" cy="2707499"/>
            <a:chOff x="1084847" y="1313830"/>
            <a:chExt cx="2847037" cy="2707499"/>
          </a:xfrm>
        </p:grpSpPr>
        <p:pic>
          <p:nvPicPr>
            <p:cNvPr id="3" name="Picture 2" descr="Portrait of young employee team">
              <a:extLst>
                <a:ext uri="{FF2B5EF4-FFF2-40B4-BE49-F238E27FC236}">
                  <a16:creationId xmlns:a16="http://schemas.microsoft.com/office/drawing/2014/main" id="{A76224FF-0FDD-B223-C168-92E4BF7638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847" y="1313830"/>
              <a:ext cx="2847037" cy="189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11C3F23-F651-8FF7-870C-57EACEBAAFB2}"/>
                </a:ext>
              </a:extLst>
            </p:cNvPr>
            <p:cNvSpPr txBox="1"/>
            <p:nvPr/>
          </p:nvSpPr>
          <p:spPr>
            <a:xfrm>
              <a:off x="1084847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People</a:t>
              </a:r>
              <a:endParaRPr lang="en-PH" sz="2800" b="1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32DB984-89FE-3D8F-3D27-19B7CC21C5D7}"/>
              </a:ext>
            </a:extLst>
          </p:cNvPr>
          <p:cNvSpPr txBox="1"/>
          <p:nvPr/>
        </p:nvSpPr>
        <p:spPr>
          <a:xfrm>
            <a:off x="3707296" y="903151"/>
            <a:ext cx="797118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End Users, including 3</a:t>
            </a:r>
            <a:r>
              <a:rPr lang="en-US" sz="2800" baseline="30000" dirty="0"/>
              <a:t>rd</a:t>
            </a:r>
            <a:r>
              <a:rPr lang="en-US" sz="2800" dirty="0"/>
              <a:t> Party users: cybersecurity awareness and hygiene</a:t>
            </a:r>
          </a:p>
          <a:p>
            <a:endParaRPr lang="en-US" sz="1200" dirty="0"/>
          </a:p>
          <a:p>
            <a:r>
              <a:rPr lang="en-US" sz="2800" dirty="0"/>
              <a:t>Information Technology Workers: Network and Data Base Administrators; Developers including analysts, designers, and programmers; and others</a:t>
            </a:r>
          </a:p>
          <a:p>
            <a:endParaRPr lang="en-US" sz="1200" dirty="0"/>
          </a:p>
          <a:p>
            <a:r>
              <a:rPr lang="en-US" sz="2800" dirty="0"/>
              <a:t>Web and Application Development Practices: Are Security by Design and Privacy by Design Embedded?</a:t>
            </a:r>
          </a:p>
          <a:p>
            <a:endParaRPr lang="en-US" sz="1200" dirty="0"/>
          </a:p>
          <a:p>
            <a:r>
              <a:rPr lang="en-PH" sz="2800" dirty="0"/>
              <a:t>Cybersecurity Work Force: Knowledge and Skills; Certification; Technology specific skills </a:t>
            </a:r>
          </a:p>
          <a:p>
            <a:endParaRPr lang="en-PH" sz="1200" dirty="0"/>
          </a:p>
          <a:p>
            <a:r>
              <a:rPr lang="en-US" sz="2800" dirty="0"/>
              <a:t>Senior Management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FCA2E5-6A49-EDAD-DE3D-D6B4100E71E3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</p:spTree>
    <p:extLst>
      <p:ext uri="{BB962C8B-B14F-4D97-AF65-F5344CB8AC3E}">
        <p14:creationId xmlns:p14="http://schemas.microsoft.com/office/powerpoint/2010/main" val="3879230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7BA8C6D-00A0-E8E9-9045-BB998979588F}"/>
              </a:ext>
            </a:extLst>
          </p:cNvPr>
          <p:cNvGrpSpPr/>
          <p:nvPr/>
        </p:nvGrpSpPr>
        <p:grpSpPr>
          <a:xfrm>
            <a:off x="99390" y="1895052"/>
            <a:ext cx="2847037" cy="3067897"/>
            <a:chOff x="4431042" y="953432"/>
            <a:chExt cx="2847037" cy="3067897"/>
          </a:xfrm>
        </p:grpSpPr>
        <p:pic>
          <p:nvPicPr>
            <p:cNvPr id="3" name="Picture 6" descr="Engranatges clipart">
              <a:extLst>
                <a:ext uri="{FF2B5EF4-FFF2-40B4-BE49-F238E27FC236}">
                  <a16:creationId xmlns:a16="http://schemas.microsoft.com/office/drawing/2014/main" id="{ACAC2DBA-C609-3E14-E305-3D137974F1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5908" y="953432"/>
              <a:ext cx="2617304" cy="2617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A3D5165-AD15-6D35-3C9B-0646B5623F2B}"/>
                </a:ext>
              </a:extLst>
            </p:cNvPr>
            <p:cNvSpPr txBox="1"/>
            <p:nvPr/>
          </p:nvSpPr>
          <p:spPr>
            <a:xfrm>
              <a:off x="4431042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Process</a:t>
              </a:r>
              <a:endParaRPr lang="en-PH" sz="2800" b="1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218BB309-F53A-4F77-4882-75CF5BD2C507}"/>
              </a:ext>
            </a:extLst>
          </p:cNvPr>
          <p:cNvSpPr txBox="1"/>
          <p:nvPr/>
        </p:nvSpPr>
        <p:spPr>
          <a:xfrm>
            <a:off x="3707295" y="1012954"/>
            <a:ext cx="77525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Cybersecurity governance framework 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policies, standards, and processes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Roles and responsibilities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risk assessment and management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awareness and capacity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 party assurance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7607DC-09EF-4241-7E26-ACB81CD5A8A7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</p:spTree>
    <p:extLst>
      <p:ext uri="{BB962C8B-B14F-4D97-AF65-F5344CB8AC3E}">
        <p14:creationId xmlns:p14="http://schemas.microsoft.com/office/powerpoint/2010/main" val="287903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277383-9788-C9C5-611D-E1A0D66872FB}"/>
              </a:ext>
            </a:extLst>
          </p:cNvPr>
          <p:cNvGrpSpPr/>
          <p:nvPr/>
        </p:nvGrpSpPr>
        <p:grpSpPr>
          <a:xfrm>
            <a:off x="99390" y="2000089"/>
            <a:ext cx="2847037" cy="2857823"/>
            <a:chOff x="7838502" y="1163506"/>
            <a:chExt cx="2847037" cy="2857823"/>
          </a:xfrm>
        </p:grpSpPr>
        <p:pic>
          <p:nvPicPr>
            <p:cNvPr id="3" name="Picture 8" descr="Realistic computer case with monitor,keyboard and mouse">
              <a:extLst>
                <a:ext uri="{FF2B5EF4-FFF2-40B4-BE49-F238E27FC236}">
                  <a16:creationId xmlns:a16="http://schemas.microsoft.com/office/drawing/2014/main" id="{56E2A818-013D-3EEC-8A12-D3B27CF6EE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2103" y="1163506"/>
              <a:ext cx="2739834" cy="21971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A308F70-7981-D7FB-B993-35F7F3C4EC79}"/>
                </a:ext>
              </a:extLst>
            </p:cNvPr>
            <p:cNvSpPr txBox="1"/>
            <p:nvPr/>
          </p:nvSpPr>
          <p:spPr>
            <a:xfrm>
              <a:off x="7838502" y="3498109"/>
              <a:ext cx="284703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Technology</a:t>
              </a:r>
              <a:endParaRPr lang="en-PH" sz="2800" b="1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0F73AA6-35EC-BA80-B067-21AE004E8732}"/>
              </a:ext>
            </a:extLst>
          </p:cNvPr>
          <p:cNvSpPr txBox="1"/>
          <p:nvPr/>
        </p:nvSpPr>
        <p:spPr>
          <a:xfrm>
            <a:off x="3707295" y="2951947"/>
            <a:ext cx="73450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Defining and implementing the appropriate technology</a:t>
            </a:r>
            <a:endParaRPr lang="en-PH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CEC83-8860-5C04-ED2B-4B9343863205}"/>
              </a:ext>
            </a:extLst>
          </p:cNvPr>
          <p:cNvSpPr txBox="1"/>
          <p:nvPr/>
        </p:nvSpPr>
        <p:spPr>
          <a:xfrm>
            <a:off x="0" y="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</p:spTree>
    <p:extLst>
      <p:ext uri="{BB962C8B-B14F-4D97-AF65-F5344CB8AC3E}">
        <p14:creationId xmlns:p14="http://schemas.microsoft.com/office/powerpoint/2010/main" val="3447453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6DAE2D-6749-F15A-4654-AF4D1CEDA2C9}"/>
              </a:ext>
            </a:extLst>
          </p:cNvPr>
          <p:cNvSpPr txBox="1"/>
          <p:nvPr/>
        </p:nvSpPr>
        <p:spPr>
          <a:xfrm>
            <a:off x="0" y="11430"/>
            <a:ext cx="12192000" cy="52322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CHALLENGES IN CYBER SECURITY IMPLEMENTATION </a:t>
            </a:r>
            <a:endParaRPr lang="en-PH" sz="28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528E89-1B22-2E43-F128-7C74BF2B8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23938"/>
            <a:ext cx="10515600" cy="2852737"/>
          </a:xfrm>
        </p:spPr>
        <p:txBody>
          <a:bodyPr/>
          <a:lstStyle/>
          <a:p>
            <a:r>
              <a:rPr lang="en-US" dirty="0"/>
              <a:t>Survey says….</a:t>
            </a:r>
            <a:endParaRPr lang="en-PH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620F8-7A8A-1C8E-FAFD-A14E44782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03663"/>
            <a:ext cx="10515600" cy="1500187"/>
          </a:xfrm>
        </p:spPr>
        <p:txBody>
          <a:bodyPr/>
          <a:lstStyle/>
          <a:p>
            <a:r>
              <a:rPr lang="en-US" dirty="0"/>
              <a:t>The 2021 Survey was jointly conducted by the DICT and Secure Connections.  Secure Connections is a coalition of cybersecurity policy researchers and cybersecurity professionals advocating for a safe and secure Philippine cyberspace environment.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2046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1486</Words>
  <Application>Microsoft Office PowerPoint</Application>
  <PresentationFormat>Widescreen</PresentationFormat>
  <Paragraphs>184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Cambria</vt:lpstr>
      <vt:lpstr>Times New Roman</vt:lpstr>
      <vt:lpstr>Office Theme</vt:lpstr>
      <vt:lpstr>Challenges in Cybersecurity Implementation: A Philippine 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Survey says….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Lito</dc:creator>
  <cp:lastModifiedBy>Lito</cp:lastModifiedBy>
  <cp:revision>10</cp:revision>
  <dcterms:created xsi:type="dcterms:W3CDTF">2023-07-17T06:14:13Z</dcterms:created>
  <dcterms:modified xsi:type="dcterms:W3CDTF">2023-09-11T01:18:47Z</dcterms:modified>
</cp:coreProperties>
</file>